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63" r:id="rId6"/>
    <p:sldId id="268" r:id="rId7"/>
    <p:sldId id="266" r:id="rId8"/>
    <p:sldId id="267" r:id="rId9"/>
    <p:sldId id="270" r:id="rId10"/>
    <p:sldId id="277" r:id="rId11"/>
    <p:sldId id="278" r:id="rId12"/>
    <p:sldId id="281" r:id="rId13"/>
    <p:sldId id="280" r:id="rId14"/>
    <p:sldId id="282" r:id="rId15"/>
    <p:sldId id="283" r:id="rId16"/>
    <p:sldId id="285" r:id="rId17"/>
    <p:sldId id="284" r:id="rId18"/>
    <p:sldId id="286" r:id="rId19"/>
    <p:sldId id="287" r:id="rId20"/>
    <p:sldId id="288" r:id="rId21"/>
    <p:sldId id="289" r:id="rId22"/>
    <p:sldId id="261" r:id="rId23"/>
    <p:sldId id="290" r:id="rId24"/>
    <p:sldId id="291" r:id="rId25"/>
    <p:sldId id="292" r:id="rId26"/>
    <p:sldId id="293" r:id="rId27"/>
    <p:sldId id="262" r:id="rId2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664" y="-8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1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012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236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818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689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826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34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160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412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9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59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1341-95EE-418A-854B-1E1095C78B50}" type="datetimeFigureOut">
              <a:rPr lang="ko-KR" altLang="en-US" smtClean="0"/>
              <a:t>2019-07-22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E32FF-A06C-44ED-96ED-E00AC7E27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398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Lecture 3:</a:t>
            </a:r>
            <a:br>
              <a:rPr lang="en-US" altLang="ko-KR" dirty="0" smtClean="0"/>
            </a:br>
            <a:r>
              <a:rPr lang="en-US" altLang="ko-KR" dirty="0" smtClean="0"/>
              <a:t>Loss functions and Optimization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2019.07.14 (</a:t>
            </a:r>
            <a:r>
              <a:rPr lang="en-US" altLang="ko-KR" dirty="0" err="1" smtClean="0"/>
              <a:t>mon.</a:t>
            </a:r>
            <a:r>
              <a:rPr lang="en-US" altLang="ko-KR" dirty="0" smtClean="0"/>
              <a:t>)</a:t>
            </a:r>
          </a:p>
          <a:p>
            <a:pPr algn="l"/>
            <a:r>
              <a:rPr lang="en-US" altLang="ko-KR" dirty="0" err="1" smtClean="0"/>
              <a:t>Maro</a:t>
            </a:r>
            <a:r>
              <a:rPr lang="en-US" altLang="ko-KR" dirty="0" smtClean="0"/>
              <a:t> JEON</a:t>
            </a:r>
          </a:p>
          <a:p>
            <a:pPr algn="l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001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24" y="1363783"/>
            <a:ext cx="8103209" cy="45580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642194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Question: </a:t>
            </a:r>
            <a:br>
              <a:rPr lang="en-US" altLang="ko-KR" dirty="0" smtClean="0"/>
            </a:br>
            <a:r>
              <a:rPr lang="en-US" altLang="ko-KR" sz="4000" dirty="0" smtClean="0"/>
              <a:t>Which one is better btw W and 2W </a:t>
            </a:r>
            <a:r>
              <a:rPr lang="en-US" altLang="ko-KR" sz="4000" dirty="0"/>
              <a:t>,</a:t>
            </a:r>
            <a:r>
              <a:rPr lang="en-US" altLang="ko-KR" sz="4000" dirty="0" smtClean="0"/>
              <a:t>when both make L=0 ?</a:t>
            </a:r>
            <a:endParaRPr lang="ko-KR" alt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1475656" y="5912681"/>
            <a:ext cx="5567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smtClean="0"/>
              <a:t>중요한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것은 </a:t>
            </a:r>
            <a:r>
              <a:rPr lang="en-US" altLang="ko-KR" b="1" dirty="0" err="1" smtClean="0"/>
              <a:t>Trainning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set</a:t>
            </a:r>
            <a:r>
              <a:rPr lang="ko-KR" altLang="en-US" b="1" dirty="0" smtClean="0"/>
              <a:t>에 맞는 모델</a:t>
            </a:r>
            <a:r>
              <a:rPr lang="en-US" altLang="ko-KR" b="1" dirty="0" smtClean="0"/>
              <a:t>(W)</a:t>
            </a:r>
            <a:r>
              <a:rPr lang="ko-KR" altLang="en-US" b="1" dirty="0" smtClean="0"/>
              <a:t>이 아닌</a:t>
            </a:r>
            <a:r>
              <a:rPr lang="en-US" altLang="ko-KR" b="1" dirty="0" smtClean="0"/>
              <a:t>, </a:t>
            </a:r>
            <a:br>
              <a:rPr lang="en-US" altLang="ko-KR" b="1" dirty="0" smtClean="0"/>
            </a:br>
            <a:r>
              <a:rPr lang="en-US" altLang="ko-KR" b="1" dirty="0" smtClean="0">
                <a:solidFill>
                  <a:srgbClr val="FF0000"/>
                </a:solidFill>
              </a:rPr>
              <a:t>Test set</a:t>
            </a:r>
            <a:r>
              <a:rPr lang="ko-KR" altLang="en-US" b="1" dirty="0" smtClean="0">
                <a:solidFill>
                  <a:srgbClr val="FF0000"/>
                </a:solidFill>
              </a:rPr>
              <a:t>에 맞는 모델</a:t>
            </a:r>
            <a:r>
              <a:rPr lang="en-US" altLang="ko-KR" b="1" dirty="0" smtClean="0">
                <a:solidFill>
                  <a:srgbClr val="FF0000"/>
                </a:solidFill>
              </a:rPr>
              <a:t>(W)</a:t>
            </a:r>
            <a:r>
              <a:rPr lang="ko-KR" altLang="en-US" b="1" dirty="0" smtClean="0">
                <a:solidFill>
                  <a:srgbClr val="FF0000"/>
                </a:solidFill>
              </a:rPr>
              <a:t>을 찾는 것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22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Occam’s Razor: </a:t>
            </a:r>
            <a:br>
              <a:rPr lang="en-US" altLang="ko-KR" dirty="0" smtClean="0"/>
            </a:br>
            <a:r>
              <a:rPr lang="en-US" altLang="ko-KR" dirty="0" smtClean="0"/>
              <a:t>the Simplest is the best</a:t>
            </a:r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>
            <a:off x="486008" y="1682415"/>
            <a:ext cx="6156176" cy="2736304"/>
            <a:chOff x="0" y="1412776"/>
            <a:chExt cx="6156176" cy="2736304"/>
          </a:xfrm>
        </p:grpSpPr>
        <p:pic>
          <p:nvPicPr>
            <p:cNvPr id="14338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659" b="47315"/>
            <a:stretch/>
          </p:blipFill>
          <p:spPr bwMode="auto">
            <a:xfrm>
              <a:off x="0" y="1412776"/>
              <a:ext cx="5510953" cy="238974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4" name="직사각형 13"/>
            <p:cNvSpPr/>
            <p:nvPr/>
          </p:nvSpPr>
          <p:spPr>
            <a:xfrm>
              <a:off x="4716016" y="3068960"/>
              <a:ext cx="1440160" cy="10801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72" r="41300" b="9231"/>
          <a:stretch/>
        </p:blipFill>
        <p:spPr bwMode="auto">
          <a:xfrm>
            <a:off x="468560" y="4072162"/>
            <a:ext cx="4733464" cy="1737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5" b="41183"/>
          <a:stretch/>
        </p:blipFill>
        <p:spPr bwMode="auto">
          <a:xfrm>
            <a:off x="5321108" y="1682415"/>
            <a:ext cx="3206593" cy="2667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80" t="57936" b="13088"/>
          <a:stretch/>
        </p:blipFill>
        <p:spPr bwMode="auto">
          <a:xfrm>
            <a:off x="5441342" y="4265608"/>
            <a:ext cx="3219147" cy="13143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75478" y="6011996"/>
            <a:ext cx="8962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Regularization term: Soft penalty, </a:t>
            </a:r>
            <a:r>
              <a:rPr lang="ko-KR" altLang="en-US" b="1" dirty="0" smtClean="0"/>
              <a:t>복잡한 모델을 쓰기 위해 감수해야 하는 </a:t>
            </a:r>
            <a:r>
              <a:rPr lang="en-US" altLang="ko-KR" b="1" dirty="0" smtClean="0"/>
              <a:t>Penalty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65369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 smtClean="0"/>
              <a:t>What type of loss function</a:t>
            </a:r>
            <a:r>
              <a:rPr lang="en-US" altLang="ko-KR" dirty="0" smtClean="0"/>
              <a:t> we can pick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99592" y="3861048"/>
            <a:ext cx="7772400" cy="1752600"/>
          </a:xfrm>
        </p:spPr>
        <p:txBody>
          <a:bodyPr>
            <a:normAutofit fontScale="92500"/>
          </a:bodyPr>
          <a:lstStyle/>
          <a:p>
            <a:pPr algn="l"/>
            <a:r>
              <a:rPr lang="en-US" altLang="ko-KR" b="1" dirty="0" smtClean="0"/>
              <a:t>Regularization types</a:t>
            </a:r>
          </a:p>
          <a:p>
            <a:pPr algn="l"/>
            <a:r>
              <a:rPr lang="en-US" altLang="ko-KR" b="1" dirty="0" smtClean="0"/>
              <a:t>L2 regularization</a:t>
            </a:r>
          </a:p>
          <a:p>
            <a:pPr algn="l"/>
            <a:r>
              <a:rPr lang="en-US" altLang="ko-KR" b="1" dirty="0" err="1" smtClean="0"/>
              <a:t>Softmax</a:t>
            </a:r>
            <a:r>
              <a:rPr lang="en-US" altLang="ko-KR" b="1" dirty="0" smtClean="0"/>
              <a:t> : Multinomial logistic regression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826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Regularization types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1484784"/>
            <a:ext cx="8576953" cy="48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직선 화살표 연결선 4"/>
          <p:cNvCxnSpPr>
            <a:stCxn id="8" idx="1"/>
          </p:cNvCxnSpPr>
          <p:nvPr/>
        </p:nvCxnSpPr>
        <p:spPr>
          <a:xfrm flipH="1">
            <a:off x="3491881" y="2980502"/>
            <a:ext cx="774940" cy="32316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266821" y="2657336"/>
            <a:ext cx="3804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a.k.a. Weight decay : </a:t>
            </a:r>
            <a:br>
              <a:rPr lang="en-US" altLang="ko-KR" b="1" dirty="0" smtClean="0"/>
            </a:br>
            <a:r>
              <a:rPr lang="ko-KR" altLang="en-US" b="1" dirty="0" smtClean="0"/>
              <a:t>가중치 </a:t>
            </a:r>
            <a:r>
              <a:rPr lang="en-US" altLang="ko-KR" b="1" dirty="0" smtClean="0"/>
              <a:t>W</a:t>
            </a:r>
            <a:r>
              <a:rPr lang="ko-KR" altLang="en-US" b="1" dirty="0" smtClean="0"/>
              <a:t>에 대한 </a:t>
            </a:r>
            <a:r>
              <a:rPr lang="en-US" altLang="ko-KR" b="1" dirty="0" smtClean="0"/>
              <a:t>Euclidean Norm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2715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L2 Regularization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8084"/>
            <a:ext cx="8387408" cy="4717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8958" y="6093296"/>
            <a:ext cx="78074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/>
              <a:t>L2 regularization</a:t>
            </a:r>
          </a:p>
          <a:p>
            <a:r>
              <a:rPr lang="en-US" altLang="ko-KR" sz="1400" b="1" dirty="0" smtClean="0"/>
              <a:t>- </a:t>
            </a:r>
            <a:r>
              <a:rPr lang="ko-KR" altLang="en-US" sz="1400" b="1" dirty="0" smtClean="0"/>
              <a:t>모델 복잡도를 상대적으로 </a:t>
            </a:r>
            <a:r>
              <a:rPr lang="en-US" altLang="ko-KR" sz="1400" b="1" dirty="0" smtClean="0"/>
              <a:t>w1</a:t>
            </a:r>
            <a:r>
              <a:rPr lang="ko-KR" altLang="en-US" sz="1400" b="1" dirty="0" smtClean="0"/>
              <a:t>과 </a:t>
            </a:r>
            <a:r>
              <a:rPr lang="en-US" altLang="ko-KR" sz="1400" b="1" dirty="0" smtClean="0"/>
              <a:t>w2 </a:t>
            </a:r>
            <a:r>
              <a:rPr lang="ko-KR" altLang="en-US" sz="1400" b="1" dirty="0" smtClean="0"/>
              <a:t>중 어떤 것이 더 </a:t>
            </a:r>
            <a:r>
              <a:rPr lang="en-US" altLang="ko-KR" sz="1400" b="1" dirty="0" smtClean="0"/>
              <a:t>coarse</a:t>
            </a:r>
            <a:r>
              <a:rPr lang="ko-KR" altLang="en-US" sz="1400" b="1" dirty="0" smtClean="0"/>
              <a:t>한지를 측정 </a:t>
            </a:r>
            <a:r>
              <a:rPr lang="en-US" altLang="ko-KR" sz="1400" b="1" dirty="0" smtClean="0"/>
              <a:t>(</a:t>
            </a:r>
            <a:r>
              <a:rPr lang="ko-KR" altLang="en-US" sz="1400" b="1" dirty="0" smtClean="0"/>
              <a:t>값이 </a:t>
            </a:r>
            <a:r>
              <a:rPr lang="ko-KR" altLang="en-US" sz="1400" b="1" dirty="0" err="1" smtClean="0"/>
              <a:t>매끄러워야함</a:t>
            </a:r>
            <a:r>
              <a:rPr lang="en-US" altLang="ko-KR" sz="1400" b="1" dirty="0" smtClean="0"/>
              <a:t>)</a:t>
            </a:r>
          </a:p>
          <a:p>
            <a:r>
              <a:rPr lang="en-US" altLang="ko-KR" sz="1400" b="1" dirty="0" smtClean="0"/>
              <a:t>- </a:t>
            </a:r>
            <a:r>
              <a:rPr lang="ko-KR" altLang="en-US" sz="1400" b="1" dirty="0" smtClean="0"/>
              <a:t>즉</a:t>
            </a:r>
            <a:r>
              <a:rPr lang="en-US" altLang="ko-KR" sz="1400" b="1" dirty="0" smtClean="0"/>
              <a:t>, x</a:t>
            </a:r>
            <a:r>
              <a:rPr lang="ko-KR" altLang="en-US" sz="1400" b="1" dirty="0" smtClean="0"/>
              <a:t>의 모든 요소가 </a:t>
            </a:r>
            <a:r>
              <a:rPr lang="en-US" altLang="ko-KR" sz="1400" b="1" dirty="0" smtClean="0"/>
              <a:t>W</a:t>
            </a:r>
            <a:r>
              <a:rPr lang="ko-KR" altLang="en-US" sz="1400" b="1" dirty="0" smtClean="0"/>
              <a:t>에 영향을 줬으면 하는 것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91365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496944" cy="1143000"/>
          </a:xfrm>
        </p:spPr>
        <p:txBody>
          <a:bodyPr>
            <a:normAutofit fontScale="90000"/>
          </a:bodyPr>
          <a:lstStyle/>
          <a:p>
            <a:r>
              <a:rPr lang="en-US" altLang="ko-KR" dirty="0" err="1" smtClean="0"/>
              <a:t>Softmax</a:t>
            </a:r>
            <a:r>
              <a:rPr lang="en-US" altLang="ko-KR" dirty="0" smtClean="0"/>
              <a:t> classifier </a:t>
            </a:r>
            <a:br>
              <a:rPr lang="en-US" altLang="ko-KR" dirty="0" smtClean="0"/>
            </a:br>
            <a:r>
              <a:rPr lang="en-US" altLang="ko-KR" dirty="0" smtClean="0"/>
              <a:t>(Multinomial logistic regression) #1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Multiclass SVM</a:t>
            </a:r>
          </a:p>
          <a:p>
            <a:pPr lvl="1"/>
            <a:r>
              <a:rPr lang="ko-KR" altLang="en-US" sz="2400" dirty="0" smtClean="0"/>
              <a:t>스코어 자체는 크게 신경 쓰지 않음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단지 정답 클래스가 정답이 아닌 클래스들 보다 더 높은 스코어를 내기만을 원함</a:t>
            </a:r>
            <a:endParaRPr lang="en-US" altLang="ko-KR" sz="2400" dirty="0" smtClean="0"/>
          </a:p>
          <a:p>
            <a:pPr lvl="1"/>
            <a:endParaRPr lang="en-US" altLang="ko-KR" sz="2400" dirty="0" smtClean="0"/>
          </a:p>
          <a:p>
            <a:r>
              <a:rPr lang="en-US" altLang="ko-KR" b="1" dirty="0" err="1" smtClean="0">
                <a:solidFill>
                  <a:srgbClr val="FF0000"/>
                </a:solidFill>
              </a:rPr>
              <a:t>Softmax</a:t>
            </a:r>
            <a:r>
              <a:rPr lang="en-US" altLang="ko-KR" b="1" dirty="0" smtClean="0">
                <a:solidFill>
                  <a:srgbClr val="FF0000"/>
                </a:solidFill>
              </a:rPr>
              <a:t> classifier</a:t>
            </a:r>
          </a:p>
          <a:p>
            <a:pPr lvl="1"/>
            <a:r>
              <a:rPr lang="ko-KR" altLang="en-US" sz="2400" dirty="0" smtClean="0"/>
              <a:t>스코어 자체에 추가적인 의미 부여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스코어로 클래스 별 </a:t>
            </a:r>
            <a:r>
              <a:rPr lang="ko-KR" altLang="en-US" sz="2400" b="1" dirty="0" smtClean="0"/>
              <a:t>확률 분포</a:t>
            </a:r>
            <a:r>
              <a:rPr lang="ko-KR" altLang="en-US" sz="2400" dirty="0" smtClean="0"/>
              <a:t> 계산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1701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496944" cy="1143000"/>
          </a:xfrm>
        </p:spPr>
        <p:txBody>
          <a:bodyPr>
            <a:normAutofit fontScale="90000"/>
          </a:bodyPr>
          <a:lstStyle/>
          <a:p>
            <a:r>
              <a:rPr lang="en-US" altLang="ko-KR" dirty="0" err="1" smtClean="0"/>
              <a:t>Softmax</a:t>
            </a:r>
            <a:r>
              <a:rPr lang="en-US" altLang="ko-KR" dirty="0" smtClean="0"/>
              <a:t> classifier </a:t>
            </a:r>
            <a:br>
              <a:rPr lang="en-US" altLang="ko-KR" dirty="0" smtClean="0"/>
            </a:br>
            <a:r>
              <a:rPr lang="en-US" altLang="ko-KR" dirty="0" smtClean="0"/>
              <a:t>(Multinomial logistic regression) #2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pPr lvl="1"/>
            <a:endParaRPr lang="ko-KR" altLang="en-US" sz="2000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21" y="1484784"/>
            <a:ext cx="8027368" cy="45153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4957440" y="3979664"/>
            <a:ext cx="2160240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>
            <a:stCxn id="5" idx="3"/>
          </p:cNvCxnSpPr>
          <p:nvPr/>
        </p:nvCxnSpPr>
        <p:spPr>
          <a:xfrm>
            <a:off x="7117680" y="4195688"/>
            <a:ext cx="40664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12696" y="4011022"/>
            <a:ext cx="1628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</a:t>
            </a:r>
            <a:r>
              <a:rPr lang="ko-KR" altLang="en-US" b="1" dirty="0" smtClean="0"/>
              <a:t>이 되길 원함</a:t>
            </a:r>
            <a:endParaRPr lang="ko-KR" altLang="en-US" b="1" dirty="0"/>
          </a:p>
        </p:txBody>
      </p:sp>
      <p:pic>
        <p:nvPicPr>
          <p:cNvPr id="18436" name="Picture 4" descr="https://t1.daumcdn.net/cfile/tistory/2603F434579AF9B52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793" y="4404443"/>
            <a:ext cx="1440160" cy="1435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직선 화살표 연결선 9"/>
          <p:cNvCxnSpPr/>
          <p:nvPr/>
        </p:nvCxnSpPr>
        <p:spPr>
          <a:xfrm>
            <a:off x="4860032" y="4380354"/>
            <a:ext cx="2498761" cy="7417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43222" y="5615117"/>
            <a:ext cx="6859402" cy="10258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500" b="1" dirty="0" smtClean="0"/>
              <a:t>스코어 전부를 이용하여</a:t>
            </a:r>
            <a:r>
              <a:rPr lang="en-US" altLang="ko-KR" sz="1500" b="1" dirty="0" smtClean="0"/>
              <a:t>, </a:t>
            </a:r>
            <a:r>
              <a:rPr lang="ko-KR" altLang="en-US" sz="1500" b="1" dirty="0" smtClean="0"/>
              <a:t>스코어들에 지수를 취해 양수가 되게 </a:t>
            </a:r>
            <a:r>
              <a:rPr lang="ko-KR" altLang="en-US" sz="1500" b="1" dirty="0" err="1" smtClean="0"/>
              <a:t>만듬</a:t>
            </a:r>
            <a:endParaRPr lang="en-US" altLang="ko-KR" sz="1500" b="1" dirty="0" smtClean="0"/>
          </a:p>
          <a:p>
            <a:pPr marL="342900" indent="-342900">
              <a:buAutoNum type="arabicPeriod"/>
            </a:pPr>
            <a:r>
              <a:rPr lang="ko-KR" altLang="en-US" sz="1500" b="1" dirty="0" smtClean="0"/>
              <a:t>그 지수들의 합으로 나눠 다시 정규화 시킴</a:t>
            </a:r>
            <a:endParaRPr lang="en-US" altLang="ko-KR" sz="1500" b="1" dirty="0" smtClean="0"/>
          </a:p>
          <a:p>
            <a:pPr marL="342900" indent="-342900">
              <a:buAutoNum type="arabicPeriod"/>
            </a:pPr>
            <a:r>
              <a:rPr lang="ko-KR" altLang="en-US" sz="1500" b="1" dirty="0" smtClean="0"/>
              <a:t>스코어들에 대한 확률 분포를 얻음 </a:t>
            </a:r>
            <a:r>
              <a:rPr lang="en-US" altLang="ko-KR" sz="1500" b="1" dirty="0" smtClean="0">
                <a:sym typeface="Wingdings" pitchFamily="2" charset="2"/>
              </a:rPr>
              <a:t> </a:t>
            </a:r>
            <a:r>
              <a:rPr lang="ko-KR" altLang="en-US" sz="1500" b="1" dirty="0" smtClean="0">
                <a:sym typeface="Wingdings" pitchFamily="2" charset="2"/>
              </a:rPr>
              <a:t>즉</a:t>
            </a:r>
            <a:r>
              <a:rPr lang="en-US" altLang="ko-KR" sz="1500" b="1" dirty="0" smtClean="0">
                <a:sym typeface="Wingdings" pitchFamily="2" charset="2"/>
              </a:rPr>
              <a:t>,</a:t>
            </a:r>
            <a:r>
              <a:rPr lang="ko-KR" altLang="en-US" sz="1500" b="1" dirty="0" smtClean="0">
                <a:sym typeface="Wingdings" pitchFamily="2" charset="2"/>
              </a:rPr>
              <a:t> 각 확률은 해당 클래스일 확률</a:t>
            </a:r>
            <a:endParaRPr lang="en-US" altLang="ko-KR" sz="1500" b="1" dirty="0" smtClean="0">
              <a:sym typeface="Wingdings" pitchFamily="2" charset="2"/>
            </a:endParaRPr>
          </a:p>
          <a:p>
            <a:pPr marL="342900" indent="-342900">
              <a:buAutoNum type="arabicPeriod"/>
            </a:pPr>
            <a:r>
              <a:rPr lang="ko-KR" altLang="en-US" sz="1500" b="1" dirty="0" smtClean="0">
                <a:sym typeface="Wingdings" pitchFamily="2" charset="2"/>
              </a:rPr>
              <a:t>나온 </a:t>
            </a:r>
            <a:r>
              <a:rPr lang="ko-KR" altLang="en-US" sz="1500" b="1" dirty="0" err="1" smtClean="0">
                <a:sym typeface="Wingdings" pitchFamily="2" charset="2"/>
              </a:rPr>
              <a:t>확률값에</a:t>
            </a:r>
            <a:r>
              <a:rPr lang="ko-KR" altLang="en-US" sz="1500" b="1" dirty="0" smtClean="0">
                <a:sym typeface="Wingdings" pitchFamily="2" charset="2"/>
              </a:rPr>
              <a:t> </a:t>
            </a:r>
            <a:r>
              <a:rPr lang="en-US" altLang="ko-KR" sz="1500" b="1" dirty="0" smtClean="0">
                <a:sym typeface="Wingdings" pitchFamily="2" charset="2"/>
              </a:rPr>
              <a:t>–log</a:t>
            </a:r>
            <a:r>
              <a:rPr lang="ko-KR" altLang="en-US" sz="1500" b="1" dirty="0" smtClean="0">
                <a:sym typeface="Wingdings" pitchFamily="2" charset="2"/>
              </a:rPr>
              <a:t>를 취하여 </a:t>
            </a:r>
            <a:r>
              <a:rPr lang="en-US" altLang="ko-KR" sz="1500" b="1" dirty="0" smtClean="0">
                <a:sym typeface="Wingdings" pitchFamily="2" charset="2"/>
              </a:rPr>
              <a:t>loss function</a:t>
            </a:r>
            <a:r>
              <a:rPr lang="ko-KR" altLang="en-US" sz="1500" b="1" dirty="0" smtClean="0">
                <a:sym typeface="Wingdings" pitchFamily="2" charset="2"/>
              </a:rPr>
              <a:t>을 구함</a:t>
            </a:r>
            <a:endParaRPr lang="ko-KR" altLang="en-US" sz="1500" b="1" dirty="0"/>
          </a:p>
        </p:txBody>
      </p:sp>
    </p:spTree>
    <p:extLst>
      <p:ext uri="{BB962C8B-B14F-4D97-AF65-F5344CB8AC3E}">
        <p14:creationId xmlns:p14="http://schemas.microsoft.com/office/powerpoint/2010/main" val="277535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4000" dirty="0" err="1">
                <a:solidFill>
                  <a:prstClr val="black"/>
                </a:solidFill>
              </a:rPr>
              <a:t>Softmax</a:t>
            </a:r>
            <a:r>
              <a:rPr lang="en-US" altLang="ko-KR" sz="4000" dirty="0">
                <a:solidFill>
                  <a:prstClr val="black"/>
                </a:solidFill>
              </a:rPr>
              <a:t> classifier </a:t>
            </a:r>
            <a:br>
              <a:rPr lang="en-US" altLang="ko-KR" sz="4000" dirty="0">
                <a:solidFill>
                  <a:prstClr val="black"/>
                </a:solidFill>
              </a:rPr>
            </a:br>
            <a:r>
              <a:rPr lang="en-US" altLang="ko-KR" sz="4000" dirty="0">
                <a:solidFill>
                  <a:prstClr val="black"/>
                </a:solidFill>
              </a:rPr>
              <a:t>(Multinomial logistic regression) </a:t>
            </a:r>
            <a:r>
              <a:rPr lang="en-US" altLang="ko-KR" sz="4000" dirty="0" smtClean="0">
                <a:solidFill>
                  <a:prstClr val="black"/>
                </a:solidFill>
              </a:rPr>
              <a:t>#3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EX)</a:t>
            </a:r>
            <a:endParaRPr lang="ko-KR" alt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152278"/>
            <a:ext cx="8027368" cy="45153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060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SVM </a:t>
            </a:r>
            <a:r>
              <a:rPr lang="en-US" altLang="ko-KR" dirty="0" err="1" smtClean="0"/>
              <a:t>vs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Softmax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196752"/>
            <a:ext cx="8064896" cy="4536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81634" y="5949279"/>
            <a:ext cx="8084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SVM : </a:t>
            </a:r>
            <a:r>
              <a:rPr lang="ko-KR" altLang="en-US" b="1" dirty="0" smtClean="0"/>
              <a:t>정답스코어와 정답이 아닌 스코어 간의 </a:t>
            </a:r>
            <a:r>
              <a:rPr lang="en-US" altLang="ko-KR" b="1" dirty="0" smtClean="0"/>
              <a:t>safety margin</a:t>
            </a:r>
            <a:r>
              <a:rPr lang="ko-KR" altLang="en-US" b="1" dirty="0" smtClean="0"/>
              <a:t>에 신경을 썼음</a:t>
            </a:r>
            <a:endParaRPr lang="en-US" altLang="ko-KR" b="1" dirty="0" smtClean="0"/>
          </a:p>
          <a:p>
            <a:r>
              <a:rPr lang="en-US" altLang="ko-KR" b="1" dirty="0" err="1" smtClean="0"/>
              <a:t>Softmax</a:t>
            </a:r>
            <a:r>
              <a:rPr lang="en-US" altLang="ko-KR" b="1" dirty="0" smtClean="0"/>
              <a:t> : </a:t>
            </a:r>
            <a:r>
              <a:rPr lang="ko-KR" altLang="en-US" b="1" dirty="0" smtClean="0"/>
              <a:t>확률에 대한 </a:t>
            </a:r>
            <a:r>
              <a:rPr lang="en-US" altLang="ko-KR" b="1" dirty="0" smtClean="0"/>
              <a:t>–log</a:t>
            </a:r>
            <a:r>
              <a:rPr lang="ko-KR" altLang="en-US" b="1" dirty="0" smtClean="0"/>
              <a:t>에 신경을 씀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97128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SVM </a:t>
            </a:r>
            <a:r>
              <a:rPr lang="en-US" altLang="ko-KR" dirty="0" err="1" smtClean="0"/>
              <a:t>vs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Softmax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Q) which one can get better performance btw SVM and </a:t>
            </a:r>
            <a:r>
              <a:rPr lang="en-US" altLang="ko-KR" dirty="0" err="1" smtClean="0"/>
              <a:t>Softmax</a:t>
            </a:r>
            <a:r>
              <a:rPr lang="en-US" altLang="ko-KR" dirty="0" smtClean="0"/>
              <a:t>? </a:t>
            </a:r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95" r="38213" b="11333"/>
          <a:stretch/>
        </p:blipFill>
        <p:spPr bwMode="auto">
          <a:xfrm>
            <a:off x="411511" y="3124571"/>
            <a:ext cx="5062190" cy="3238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94320" y="2708920"/>
            <a:ext cx="2646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In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case of SVM</a:t>
            </a:r>
            <a:endParaRPr lang="ko-KR" alt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5292080" y="2836539"/>
            <a:ext cx="36919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SVM</a:t>
            </a:r>
            <a:r>
              <a:rPr lang="ko-KR" altLang="en-US" dirty="0" smtClean="0"/>
              <a:t>의 경우</a:t>
            </a:r>
            <a:r>
              <a:rPr lang="en-US" altLang="ko-KR" dirty="0" smtClean="0"/>
              <a:t>, </a:t>
            </a:r>
            <a:br>
              <a:rPr lang="en-US" altLang="ko-KR" dirty="0" smtClean="0"/>
            </a:br>
            <a:r>
              <a:rPr lang="ko-KR" altLang="en-US" dirty="0" smtClean="0"/>
              <a:t>일정 선</a:t>
            </a:r>
            <a:r>
              <a:rPr lang="en-US" altLang="ko-KR" dirty="0" smtClean="0"/>
              <a:t>(margin)</a:t>
            </a:r>
            <a:r>
              <a:rPr lang="ko-KR" altLang="en-US" dirty="0" smtClean="0"/>
              <a:t>을 넘기기만 하면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더 이상 성능 개선에 신경 </a:t>
            </a:r>
            <a:r>
              <a:rPr lang="en-US" altLang="ko-KR" dirty="0" smtClean="0"/>
              <a:t>X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89004" y="3994124"/>
            <a:ext cx="37802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/>
              <a:t>Softmax</a:t>
            </a:r>
            <a:r>
              <a:rPr lang="ko-KR" altLang="en-US" dirty="0" smtClean="0"/>
              <a:t>의 경우</a:t>
            </a:r>
            <a:r>
              <a:rPr lang="en-US" altLang="ko-KR" dirty="0" smtClean="0"/>
              <a:t>, </a:t>
            </a:r>
            <a:br>
              <a:rPr lang="en-US" altLang="ko-KR" dirty="0" smtClean="0"/>
            </a:br>
            <a:r>
              <a:rPr lang="ko-KR" altLang="en-US" dirty="0" smtClean="0"/>
              <a:t>최대한 정답 클래스 확률</a:t>
            </a:r>
            <a:r>
              <a:rPr lang="en-US" altLang="ko-KR" dirty="0" smtClean="0"/>
              <a:t>(1)</a:t>
            </a:r>
            <a:r>
              <a:rPr lang="ko-KR" altLang="en-US" dirty="0" smtClean="0"/>
              <a:t>에</a:t>
            </a:r>
            <a:r>
              <a:rPr lang="en-US" altLang="ko-KR" dirty="0" smtClean="0"/>
              <a:t> </a:t>
            </a:r>
            <a:r>
              <a:rPr lang="ko-KR" altLang="en-US" dirty="0" smtClean="0"/>
              <a:t>근접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하기 위해 계속적으로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성능을 높이려고 함</a:t>
            </a:r>
            <a:endParaRPr lang="en-US" altLang="ko-KR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2942606" y="3124571"/>
            <a:ext cx="1197346" cy="33287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227897" y="5428310"/>
            <a:ext cx="37561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하지만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실제 </a:t>
            </a:r>
            <a:r>
              <a:rPr lang="ko-KR" altLang="en-US" sz="1600" dirty="0" err="1" smtClean="0"/>
              <a:t>딥러닝</a:t>
            </a:r>
            <a:r>
              <a:rPr lang="ko-KR" altLang="en-US" sz="1600" dirty="0" smtClean="0"/>
              <a:t> 어플리케이션에선 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ko-KR" altLang="en-US" sz="1600" dirty="0" smtClean="0"/>
              <a:t>두 손실함수 간의 성능 차이는 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ko-KR" altLang="en-US" sz="1600" dirty="0" smtClean="0"/>
              <a:t>엄청나게 크진 않다고 함</a:t>
            </a:r>
            <a:r>
              <a:rPr lang="en-US" altLang="ko-KR" sz="1600" dirty="0" smtClean="0"/>
              <a:t>…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4695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CONTENTS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b="1" dirty="0" smtClean="0"/>
              <a:t>Loss function</a:t>
            </a:r>
          </a:p>
          <a:p>
            <a:pPr lvl="1"/>
            <a:r>
              <a:rPr lang="en-US" altLang="ko-KR" b="1" dirty="0" smtClean="0"/>
              <a:t>Why</a:t>
            </a:r>
            <a:r>
              <a:rPr lang="en-US" altLang="ko-KR" dirty="0" smtClean="0"/>
              <a:t> we </a:t>
            </a:r>
            <a:r>
              <a:rPr lang="en-US" altLang="ko-KR" b="1" dirty="0" smtClean="0"/>
              <a:t>need loss function</a:t>
            </a:r>
          </a:p>
          <a:p>
            <a:pPr lvl="1"/>
            <a:r>
              <a:rPr lang="en-US" altLang="ko-KR" dirty="0" smtClean="0"/>
              <a:t>What loss function is</a:t>
            </a:r>
          </a:p>
          <a:p>
            <a:pPr lvl="1"/>
            <a:r>
              <a:rPr lang="en-US" altLang="ko-KR" b="1" dirty="0" smtClean="0"/>
              <a:t>What type of loss function</a:t>
            </a:r>
            <a:r>
              <a:rPr lang="en-US" altLang="ko-KR" dirty="0" smtClean="0"/>
              <a:t> we can pick</a:t>
            </a:r>
          </a:p>
          <a:p>
            <a:pPr lvl="1"/>
            <a:endParaRPr lang="en-US" altLang="ko-KR" dirty="0" smtClean="0"/>
          </a:p>
          <a:p>
            <a:r>
              <a:rPr lang="en-US" altLang="ko-KR" b="1" dirty="0" smtClean="0"/>
              <a:t>Optimization</a:t>
            </a:r>
          </a:p>
          <a:p>
            <a:pPr lvl="1"/>
            <a:r>
              <a:rPr lang="en-US" altLang="ko-KR" dirty="0" smtClean="0"/>
              <a:t>How can we find “</a:t>
            </a:r>
            <a:r>
              <a:rPr lang="en-US" altLang="ko-KR" b="1" dirty="0" smtClean="0"/>
              <a:t>W” that can decrease Loss </a:t>
            </a:r>
            <a:br>
              <a:rPr lang="en-US" altLang="ko-KR" b="1" dirty="0" smtClean="0"/>
            </a:br>
            <a:r>
              <a:rPr lang="en-US" altLang="ko-KR" b="1" dirty="0" smtClean="0"/>
              <a:t>in practice</a:t>
            </a:r>
            <a:r>
              <a:rPr lang="en-US" altLang="ko-KR" dirty="0" smtClean="0"/>
              <a:t>?</a:t>
            </a:r>
          </a:p>
          <a:p>
            <a:pPr lvl="1"/>
            <a:endParaRPr lang="en-US" altLang="ko-KR" b="1" dirty="0" smtClean="0"/>
          </a:p>
          <a:p>
            <a:r>
              <a:rPr lang="en-US" altLang="ko-KR" dirty="0" smtClean="0"/>
              <a:t>Q &amp; A</a:t>
            </a:r>
          </a:p>
          <a:p>
            <a:endParaRPr lang="en-US" altLang="ko-KR" dirty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736563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정</a:t>
            </a:r>
            <a:r>
              <a:rPr lang="ko-KR" altLang="en-US" dirty="0"/>
              <a:t>리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552847"/>
            <a:ext cx="8603432" cy="4839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4883796" y="3861048"/>
            <a:ext cx="3850904" cy="18722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58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How can we find </a:t>
            </a:r>
            <a:r>
              <a:rPr lang="en-US" altLang="ko-KR" b="1" dirty="0" smtClean="0"/>
              <a:t>“W” </a:t>
            </a:r>
            <a:r>
              <a:rPr lang="en-US" altLang="ko-KR" b="1" dirty="0"/>
              <a:t>that can decrease Loss in practice</a:t>
            </a:r>
            <a:r>
              <a:rPr lang="en-US" altLang="ko-KR" dirty="0"/>
              <a:t>?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51520" y="3861048"/>
            <a:ext cx="9289032" cy="1752600"/>
          </a:xfrm>
        </p:spPr>
        <p:txBody>
          <a:bodyPr>
            <a:normAutofit/>
          </a:bodyPr>
          <a:lstStyle/>
          <a:p>
            <a:pPr algn="l"/>
            <a:r>
              <a:rPr lang="en-US" altLang="ko-KR" sz="2600" b="1" dirty="0" smtClean="0"/>
              <a:t>Follow the slope of loss function</a:t>
            </a:r>
          </a:p>
          <a:p>
            <a:pPr algn="l"/>
            <a:r>
              <a:rPr lang="en-US" altLang="ko-KR" sz="2600" b="1" dirty="0" smtClean="0"/>
              <a:t>Gradient Descent</a:t>
            </a:r>
          </a:p>
          <a:p>
            <a:pPr algn="l"/>
            <a:r>
              <a:rPr lang="en-US" altLang="ko-KR" sz="2600" dirty="0"/>
              <a:t>How can we use gradient descent </a:t>
            </a:r>
            <a:r>
              <a:rPr lang="en-US" altLang="ko-KR" sz="2600" b="1" dirty="0"/>
              <a:t>in a large dataset </a:t>
            </a:r>
            <a:r>
              <a:rPr lang="en-US" altLang="ko-KR" sz="2600" dirty="0"/>
              <a:t>?</a:t>
            </a:r>
            <a:endParaRPr lang="ko-KR" altLang="en-US" sz="2600" dirty="0"/>
          </a:p>
        </p:txBody>
      </p:sp>
      <p:sp>
        <p:nvSpPr>
          <p:cNvPr id="4" name="TextBox 3"/>
          <p:cNvSpPr txBox="1"/>
          <p:nvPr/>
        </p:nvSpPr>
        <p:spPr>
          <a:xfrm>
            <a:off x="2149927" y="963496"/>
            <a:ext cx="484414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b="1" dirty="0" smtClean="0"/>
              <a:t>OPTIMIZATION</a:t>
            </a:r>
            <a:endParaRPr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19156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Follow the slope of loss function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004159"/>
            <a:ext cx="8352928" cy="4698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81697" y="1395884"/>
            <a:ext cx="6030818" cy="64633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Our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Aim : Loss</a:t>
            </a:r>
            <a:r>
              <a:rPr lang="ko-KR" altLang="en-US" b="1" dirty="0" smtClean="0"/>
              <a:t>가 최소가 되는 최적</a:t>
            </a:r>
            <a:r>
              <a:rPr lang="en-US" altLang="ko-KR" b="1" dirty="0" smtClean="0"/>
              <a:t> W</a:t>
            </a:r>
            <a:r>
              <a:rPr lang="ko-KR" altLang="en-US" b="1" dirty="0" smtClean="0"/>
              <a:t>를 찾는 것 </a:t>
            </a:r>
            <a:r>
              <a:rPr lang="en-US" altLang="ko-KR" b="1" dirty="0" smtClean="0"/>
              <a:t/>
            </a:r>
            <a:br>
              <a:rPr lang="en-US" altLang="ko-KR" b="1" dirty="0" smtClean="0"/>
            </a:br>
            <a:r>
              <a:rPr lang="en-US" altLang="ko-KR" b="1" dirty="0" smtClean="0">
                <a:sym typeface="Wingdings" pitchFamily="2" charset="2"/>
              </a:rPr>
              <a:t> Loss</a:t>
            </a:r>
            <a:r>
              <a:rPr lang="ko-KR" altLang="en-US" b="1" dirty="0" smtClean="0">
                <a:sym typeface="Wingdings" pitchFamily="2" charset="2"/>
              </a:rPr>
              <a:t>가 최소가 될 수 있도록 </a:t>
            </a:r>
            <a:r>
              <a:rPr lang="en-US" altLang="ko-KR" b="1" dirty="0" smtClean="0">
                <a:sym typeface="Wingdings" pitchFamily="2" charset="2"/>
              </a:rPr>
              <a:t>W</a:t>
            </a:r>
            <a:r>
              <a:rPr lang="ko-KR" altLang="en-US" b="1" dirty="0" smtClean="0">
                <a:sym typeface="Wingdings" pitchFamily="2" charset="2"/>
              </a:rPr>
              <a:t>를 업데이트 시키는 것</a:t>
            </a:r>
            <a:endParaRPr lang="ko-KR" alt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23528" y="2276872"/>
            <a:ext cx="8347157" cy="784830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500" dirty="0" smtClean="0"/>
              <a:t>우리는 두발로 경사</a:t>
            </a:r>
            <a:r>
              <a:rPr lang="en-US" altLang="ko-KR" sz="1500" dirty="0" smtClean="0"/>
              <a:t>(gradient)</a:t>
            </a:r>
            <a:r>
              <a:rPr lang="ko-KR" altLang="en-US" sz="1500" dirty="0" smtClean="0"/>
              <a:t> 파악 가능 </a:t>
            </a:r>
            <a:r>
              <a:rPr lang="en-US" altLang="ko-KR" sz="1500" dirty="0" smtClean="0"/>
              <a:t>= </a:t>
            </a:r>
            <a:r>
              <a:rPr lang="ko-KR" altLang="en-US" sz="1500" dirty="0" smtClean="0"/>
              <a:t>어느 방향으로 가야 내려갈 수 있는지 파악 가능</a:t>
            </a:r>
            <a:endParaRPr lang="en-US" altLang="ko-KR" sz="1500" dirty="0" smtClean="0"/>
          </a:p>
          <a:p>
            <a:pPr marL="342900" indent="-342900">
              <a:buAutoNum type="arabicPeriod"/>
            </a:pPr>
            <a:r>
              <a:rPr lang="ko-KR" altLang="en-US" sz="1500" dirty="0" smtClean="0"/>
              <a:t>그 방향으로 한발자국</a:t>
            </a:r>
            <a:r>
              <a:rPr lang="en-US" altLang="ko-KR" sz="1500" dirty="0" smtClean="0"/>
              <a:t>(learning rate)</a:t>
            </a:r>
            <a:r>
              <a:rPr lang="ko-KR" altLang="en-US" sz="1500" dirty="0" smtClean="0"/>
              <a:t> 내딛고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다시 </a:t>
            </a:r>
            <a:r>
              <a:rPr lang="en-US" altLang="ko-KR" sz="1500" dirty="0" smtClean="0"/>
              <a:t>1. </a:t>
            </a:r>
            <a:r>
              <a:rPr lang="ko-KR" altLang="en-US" sz="1500" dirty="0" smtClean="0"/>
              <a:t>수행</a:t>
            </a:r>
            <a:endParaRPr lang="en-US" altLang="ko-KR" sz="1500" dirty="0" smtClean="0"/>
          </a:p>
          <a:p>
            <a:pPr marL="342900" indent="-342900">
              <a:buAutoNum type="arabicPeriod"/>
            </a:pPr>
            <a:r>
              <a:rPr lang="ko-KR" altLang="en-US" sz="1500" dirty="0" smtClean="0"/>
              <a:t>언젠가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골짜기의 최저점</a:t>
            </a:r>
            <a:r>
              <a:rPr lang="en-US" altLang="ko-KR" sz="1500" dirty="0" smtClean="0"/>
              <a:t>(minimum of loss function)</a:t>
            </a:r>
            <a:r>
              <a:rPr lang="ko-KR" altLang="en-US" sz="1500" dirty="0" smtClean="0"/>
              <a:t>에 도달할 수 있음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19054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Gradient Descent #1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28800"/>
            <a:ext cx="6303346" cy="3545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직선 화살표 연결선 4"/>
          <p:cNvCxnSpPr/>
          <p:nvPr/>
        </p:nvCxnSpPr>
        <p:spPr>
          <a:xfrm flipV="1">
            <a:off x="4644008" y="2564904"/>
            <a:ext cx="1800200" cy="3600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517447" y="2375591"/>
            <a:ext cx="254249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 smtClean="0"/>
              <a:t>1. Numerical approach:</a:t>
            </a:r>
            <a:br>
              <a:rPr lang="en-US" altLang="ko-KR" sz="1500" dirty="0" smtClean="0"/>
            </a:br>
            <a:r>
              <a:rPr lang="en-US" altLang="ko-KR" sz="1500" b="1" dirty="0" smtClean="0"/>
              <a:t>Finite difference methods</a:t>
            </a:r>
            <a:endParaRPr lang="ko-KR" altLang="en-US" sz="1500" b="1" dirty="0"/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4644008" y="2939368"/>
            <a:ext cx="2016224" cy="5390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60232" y="3193684"/>
            <a:ext cx="2149948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2</a:t>
            </a:r>
            <a:r>
              <a:rPr lang="en-US" altLang="ko-KR" sz="1500" dirty="0" smtClean="0"/>
              <a:t>. Analytical approach:</a:t>
            </a:r>
          </a:p>
          <a:p>
            <a:r>
              <a:rPr lang="en-US" altLang="ko-KR" sz="1600" b="1" dirty="0" smtClean="0"/>
              <a:t>Differential </a:t>
            </a:r>
            <a:r>
              <a:rPr lang="en-US" altLang="ko-KR" sz="1600" b="1" dirty="0"/>
              <a:t>calculus</a:t>
            </a:r>
            <a:endParaRPr lang="ko-KR" altLang="en-US" sz="15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550274" y="1705920"/>
            <a:ext cx="1868332" cy="5539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500" dirty="0" smtClean="0"/>
              <a:t>x : W</a:t>
            </a:r>
          </a:p>
          <a:p>
            <a:r>
              <a:rPr lang="en-US" altLang="ko-KR" sz="1500" dirty="0" smtClean="0"/>
              <a:t>h : Finite difference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4091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Gradient </a:t>
            </a:r>
            <a:r>
              <a:rPr lang="en-US" altLang="ko-KR" dirty="0" smtClean="0"/>
              <a:t>Descent #2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Numerical </a:t>
            </a:r>
            <a:r>
              <a:rPr lang="en-US" altLang="ko-KR" dirty="0" err="1" smtClean="0"/>
              <a:t>vs</a:t>
            </a:r>
            <a:r>
              <a:rPr lang="en-US" altLang="ko-KR" dirty="0" smtClean="0"/>
              <a:t> Analytical</a:t>
            </a:r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04864"/>
            <a:ext cx="4210944" cy="2368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4293096"/>
            <a:ext cx="4287501" cy="2411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564" y="5285466"/>
            <a:ext cx="375134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1300" b="1" dirty="0" smtClean="0"/>
              <a:t>Gradient</a:t>
            </a:r>
            <a:r>
              <a:rPr lang="ko-KR" altLang="en-US" sz="1300" b="1" dirty="0" smtClean="0"/>
              <a:t>를 나타내는 수식이 무엇인지 찾고</a:t>
            </a:r>
            <a:endParaRPr lang="en-US" altLang="ko-KR" sz="1300" b="1" dirty="0" smtClean="0"/>
          </a:p>
          <a:p>
            <a:pPr marL="342900" indent="-342900">
              <a:buAutoNum type="arabicPeriod"/>
            </a:pPr>
            <a:r>
              <a:rPr lang="ko-KR" altLang="en-US" sz="1300" b="1" dirty="0" smtClean="0"/>
              <a:t>한번에 </a:t>
            </a:r>
            <a:r>
              <a:rPr lang="en-US" altLang="ko-KR" sz="1300" b="1" dirty="0" smtClean="0"/>
              <a:t>Gradient </a:t>
            </a:r>
            <a:r>
              <a:rPr lang="en-US" altLang="ko-KR" sz="1300" b="1" dirty="0" err="1" smtClean="0"/>
              <a:t>dW</a:t>
            </a:r>
            <a:r>
              <a:rPr lang="ko-KR" altLang="en-US" sz="1300" b="1" dirty="0" smtClean="0"/>
              <a:t>를 계산</a:t>
            </a:r>
            <a:endParaRPr lang="ko-KR" altLang="en-US" sz="1300" b="1" dirty="0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4788024" y="2564904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364832" y="2380238"/>
            <a:ext cx="3579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Approximate, slow, easy to write</a:t>
            </a:r>
            <a:endParaRPr lang="ko-KR" altLang="en-US" dirty="0"/>
          </a:p>
        </p:txBody>
      </p:sp>
      <p:cxnSp>
        <p:nvCxnSpPr>
          <p:cNvPr id="11" name="직선 화살표 연결선 10"/>
          <p:cNvCxnSpPr/>
          <p:nvPr/>
        </p:nvCxnSpPr>
        <p:spPr>
          <a:xfrm flipV="1">
            <a:off x="6444208" y="3861048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167929" y="3471654"/>
            <a:ext cx="2552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Exact, fast, error-prone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stCxn id="3075" idx="1"/>
            <a:endCxn id="5" idx="3"/>
          </p:cNvCxnSpPr>
          <p:nvPr/>
        </p:nvCxnSpPr>
        <p:spPr>
          <a:xfrm flipH="1">
            <a:off x="3779912" y="5498956"/>
            <a:ext cx="360040" cy="327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8042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Gradient Descent #3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1" y="1528470"/>
            <a:ext cx="7865597" cy="4420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971600" y="4064000"/>
            <a:ext cx="3384376" cy="2119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75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How can we use gradient descent </a:t>
            </a:r>
            <a:r>
              <a:rPr lang="en-US" altLang="ko-KR" b="1" dirty="0" smtClean="0"/>
              <a:t>in a large dataset 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666900"/>
            <a:ext cx="8049769" cy="452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5948660" y="2060848"/>
            <a:ext cx="208823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18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Q &amp; 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14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 smtClean="0"/>
              <a:t>Why</a:t>
            </a:r>
            <a:r>
              <a:rPr lang="en-US" altLang="ko-KR" dirty="0" smtClean="0"/>
              <a:t> we </a:t>
            </a:r>
            <a:r>
              <a:rPr lang="en-US" altLang="ko-KR" b="1" dirty="0" smtClean="0"/>
              <a:t>need loss function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altLang="ko-KR" b="1" dirty="0" smtClean="0"/>
              <a:t>Recall &amp; Our Aim</a:t>
            </a:r>
          </a:p>
          <a:p>
            <a:pPr algn="l"/>
            <a:r>
              <a:rPr lang="en-US" altLang="ko-KR" b="1" dirty="0" smtClean="0"/>
              <a:t>Measuring W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46217" y="963496"/>
            <a:ext cx="525156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b="1" dirty="0" smtClean="0"/>
              <a:t>LOSS FUNCTION</a:t>
            </a:r>
            <a:endParaRPr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127737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 smtClean="0"/>
              <a:t>Recall &amp; Our Aim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528192"/>
            <a:ext cx="8229600" cy="4525963"/>
          </a:xfrm>
        </p:spPr>
        <p:txBody>
          <a:bodyPr/>
          <a:lstStyle/>
          <a:p>
            <a:endParaRPr lang="en-US" altLang="ko-KR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44" y="1628800"/>
            <a:ext cx="8064894" cy="4536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5004048" y="2708920"/>
            <a:ext cx="3240360" cy="24482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17038" y="2708920"/>
            <a:ext cx="1043619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f(</a:t>
            </a:r>
            <a:r>
              <a:rPr lang="en-US" altLang="ko-KR" b="1" dirty="0" err="1" smtClean="0"/>
              <a:t>x,W</a:t>
            </a:r>
            <a:r>
              <a:rPr lang="en-US" altLang="ko-KR" b="1" dirty="0" smtClean="0"/>
              <a:t>) ?</a:t>
            </a:r>
          </a:p>
          <a:p>
            <a:r>
              <a:rPr lang="en-US" altLang="ko-KR" b="1" dirty="0" smtClean="0"/>
              <a:t>x ?</a:t>
            </a:r>
            <a:endParaRPr lang="ko-KR" altLang="en-US" b="1" dirty="0" smtClean="0"/>
          </a:p>
          <a:p>
            <a:r>
              <a:rPr lang="en-US" altLang="ko-KR" b="1" dirty="0" smtClean="0">
                <a:solidFill>
                  <a:srgbClr val="FF0000"/>
                </a:solidFill>
              </a:rPr>
              <a:t>W ?</a:t>
            </a:r>
            <a:r>
              <a:rPr lang="en-US" altLang="ko-KR" b="1" dirty="0" smtClean="0"/>
              <a:t> </a:t>
            </a:r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5940152" y="2708920"/>
            <a:ext cx="720080" cy="2160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5912459" y="3632250"/>
            <a:ext cx="21852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 smtClean="0">
                <a:solidFill>
                  <a:srgbClr val="FF0000"/>
                </a:solidFill>
              </a:rPr>
              <a:t>W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의 각 행은 </a:t>
            </a:r>
            <a:endParaRPr lang="en-US" altLang="ko-KR" sz="1200" b="1" dirty="0" smtClean="0">
              <a:solidFill>
                <a:srgbClr val="FF0000"/>
              </a:solidFill>
            </a:endParaRPr>
          </a:p>
          <a:p>
            <a:r>
              <a:rPr lang="en-US" altLang="ko-KR" sz="1200" b="1" dirty="0" smtClean="0">
                <a:solidFill>
                  <a:srgbClr val="FF0000"/>
                </a:solidFill>
              </a:rPr>
              <a:t>“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이미지 </a:t>
            </a:r>
            <a:r>
              <a:rPr lang="ko-KR" altLang="en-US" sz="1200" b="1" dirty="0" err="1" smtClean="0">
                <a:solidFill>
                  <a:srgbClr val="FF0000"/>
                </a:solidFill>
              </a:rPr>
              <a:t>픽셀값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”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과 </a:t>
            </a:r>
            <a:endParaRPr lang="en-US" altLang="ko-KR" sz="1200" b="1" dirty="0" smtClean="0">
              <a:solidFill>
                <a:srgbClr val="FF0000"/>
              </a:solidFill>
            </a:endParaRPr>
          </a:p>
          <a:p>
            <a:r>
              <a:rPr lang="en-US" altLang="ko-KR" sz="1200" b="1" dirty="0" smtClean="0">
                <a:solidFill>
                  <a:srgbClr val="FF0000"/>
                </a:solidFill>
              </a:rPr>
              <a:t>“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해당 클래스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” 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사이의 가중치</a:t>
            </a:r>
            <a:endParaRPr lang="ko-KR" altLang="en-US" sz="1200" dirty="0"/>
          </a:p>
        </p:txBody>
      </p:sp>
      <p:sp>
        <p:nvSpPr>
          <p:cNvPr id="9" name="직사각형 8"/>
          <p:cNvSpPr/>
          <p:nvPr/>
        </p:nvSpPr>
        <p:spPr>
          <a:xfrm>
            <a:off x="5232786" y="4278581"/>
            <a:ext cx="3626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  <a:sym typeface="Wingdings" pitchFamily="2" charset="2"/>
              </a:rPr>
              <a:t> </a:t>
            </a:r>
            <a:r>
              <a:rPr lang="en-US" altLang="ko-KR" b="1" dirty="0" smtClean="0">
                <a:solidFill>
                  <a:srgbClr val="FF0000"/>
                </a:solidFill>
              </a:rPr>
              <a:t>Our Aim : Find optimum 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578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Measuring W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4925144"/>
          </a:xfrm>
        </p:spPr>
        <p:txBody>
          <a:bodyPr>
            <a:normAutofit fontScale="92500"/>
          </a:bodyPr>
          <a:lstStyle/>
          <a:p>
            <a:pPr latinLnBrk="0"/>
            <a:r>
              <a:rPr lang="en-US" altLang="ko-KR" dirty="0" smtClean="0"/>
              <a:t>How can we measure whether W is good or bad ?</a:t>
            </a:r>
          </a:p>
          <a:p>
            <a:pPr lvl="1" latinLnBrk="0"/>
            <a:r>
              <a:rPr lang="en-US" altLang="ko-KR" dirty="0" smtClean="0"/>
              <a:t>Input : </a:t>
            </a:r>
            <a:r>
              <a:rPr lang="en-US" altLang="ko-KR" b="1" dirty="0" smtClean="0"/>
              <a:t>W</a:t>
            </a:r>
          </a:p>
          <a:p>
            <a:pPr lvl="1" latinLnBrk="0"/>
            <a:r>
              <a:rPr lang="en-US" altLang="ko-KR" dirty="0" smtClean="0"/>
              <a:t>Output : Value of </a:t>
            </a:r>
            <a:r>
              <a:rPr lang="en-US" altLang="ko-KR" b="1" dirty="0" smtClean="0"/>
              <a:t>how bad quantitatively</a:t>
            </a:r>
            <a:r>
              <a:rPr lang="en-US" altLang="ko-KR" dirty="0" smtClean="0"/>
              <a:t> W is</a:t>
            </a:r>
          </a:p>
          <a:p>
            <a:pPr lvl="1" latinLnBrk="0"/>
            <a:endParaRPr lang="en-US" altLang="ko-KR" dirty="0" smtClean="0"/>
          </a:p>
          <a:p>
            <a:pPr lvl="1" latinLnBrk="0"/>
            <a:endParaRPr lang="en-US" altLang="ko-KR" dirty="0" smtClean="0"/>
          </a:p>
          <a:p>
            <a:pPr lvl="1" latinLnBrk="0"/>
            <a:endParaRPr lang="en-US" altLang="ko-KR" dirty="0" smtClean="0"/>
          </a:p>
          <a:p>
            <a:pPr latinLnBrk="0"/>
            <a:r>
              <a:rPr lang="en-US" altLang="ko-KR" dirty="0" smtClean="0">
                <a:sym typeface="Wingdings" pitchFamily="2" charset="2"/>
              </a:rPr>
              <a:t>Loss function</a:t>
            </a:r>
          </a:p>
          <a:p>
            <a:pPr lvl="1" latinLnBrk="0"/>
            <a:r>
              <a:rPr lang="ko-KR" altLang="en-US" sz="2400" dirty="0" smtClean="0">
                <a:sym typeface="Wingdings" pitchFamily="2" charset="2"/>
              </a:rPr>
              <a:t>행렬 </a:t>
            </a:r>
            <a:r>
              <a:rPr lang="en-US" altLang="ko-KR" sz="2400" dirty="0" smtClean="0">
                <a:sym typeface="Wingdings" pitchFamily="2" charset="2"/>
              </a:rPr>
              <a:t>W</a:t>
            </a:r>
            <a:r>
              <a:rPr lang="ko-KR" altLang="en-US" sz="2400" dirty="0" smtClean="0">
                <a:sym typeface="Wingdings" pitchFamily="2" charset="2"/>
              </a:rPr>
              <a:t>가 될 수 있는 모든 경우의 수에 대해 </a:t>
            </a:r>
            <a:r>
              <a:rPr lang="en-US" altLang="ko-KR" sz="2400" dirty="0" smtClean="0">
                <a:sym typeface="Wingdings" pitchFamily="2" charset="2"/>
              </a:rPr>
              <a:t/>
            </a:r>
            <a:br>
              <a:rPr lang="en-US" altLang="ko-KR" sz="2400" dirty="0" smtClean="0">
                <a:sym typeface="Wingdings" pitchFamily="2" charset="2"/>
              </a:rPr>
            </a:br>
            <a:r>
              <a:rPr lang="ko-KR" altLang="en-US" sz="2400" b="1" dirty="0" smtClean="0">
                <a:sym typeface="Wingdings" pitchFamily="2" charset="2"/>
              </a:rPr>
              <a:t>가장 덜 나쁜 </a:t>
            </a:r>
            <a:r>
              <a:rPr lang="en-US" altLang="ko-KR" sz="2400" b="1" dirty="0" smtClean="0">
                <a:sym typeface="Wingdings" pitchFamily="2" charset="2"/>
              </a:rPr>
              <a:t>W</a:t>
            </a:r>
            <a:r>
              <a:rPr lang="ko-KR" altLang="en-US" sz="2400" b="1" dirty="0" smtClean="0">
                <a:sym typeface="Wingdings" pitchFamily="2" charset="2"/>
              </a:rPr>
              <a:t>가 무엇인지 찾기 위한 수단</a:t>
            </a:r>
            <a:endParaRPr lang="ko-KR" altLang="en-US" sz="2400" b="1" dirty="0"/>
          </a:p>
        </p:txBody>
      </p:sp>
      <p:grpSp>
        <p:nvGrpSpPr>
          <p:cNvPr id="11" name="그룹 10"/>
          <p:cNvGrpSpPr/>
          <p:nvPr/>
        </p:nvGrpSpPr>
        <p:grpSpPr>
          <a:xfrm>
            <a:off x="1543639" y="4010000"/>
            <a:ext cx="4427223" cy="504056"/>
            <a:chOff x="2288470" y="4009422"/>
            <a:chExt cx="4427223" cy="504056"/>
          </a:xfrm>
        </p:grpSpPr>
        <p:sp>
          <p:nvSpPr>
            <p:cNvPr id="4" name="TextBox 3"/>
            <p:cNvSpPr txBox="1"/>
            <p:nvPr/>
          </p:nvSpPr>
          <p:spPr>
            <a:xfrm>
              <a:off x="2288470" y="4043206"/>
              <a:ext cx="404278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W</a:t>
              </a:r>
              <a:endParaRPr lang="ko-KR" altLang="en-US" dirty="0"/>
            </a:p>
          </p:txBody>
        </p:sp>
        <p:cxnSp>
          <p:nvCxnSpPr>
            <p:cNvPr id="6" name="직선 화살표 연결선 5"/>
            <p:cNvCxnSpPr>
              <a:stCxn id="4" idx="3"/>
            </p:cNvCxnSpPr>
            <p:nvPr/>
          </p:nvCxnSpPr>
          <p:spPr>
            <a:xfrm>
              <a:off x="2692748" y="4227872"/>
              <a:ext cx="45981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/>
            <p:cNvSpPr/>
            <p:nvPr/>
          </p:nvSpPr>
          <p:spPr>
            <a:xfrm>
              <a:off x="3152566" y="4009422"/>
              <a:ext cx="1944216" cy="5040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Loss function</a:t>
              </a:r>
              <a:endParaRPr lang="ko-KR" altLang="en-US" dirty="0"/>
            </a:p>
          </p:txBody>
        </p:sp>
        <p:cxnSp>
          <p:nvCxnSpPr>
            <p:cNvPr id="9" name="직선 화살표 연결선 8"/>
            <p:cNvCxnSpPr>
              <a:stCxn id="7" idx="3"/>
            </p:cNvCxnSpPr>
            <p:nvPr/>
          </p:nvCxnSpPr>
          <p:spPr>
            <a:xfrm>
              <a:off x="5096782" y="4261450"/>
              <a:ext cx="43204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28830" y="4076784"/>
              <a:ext cx="1186863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The value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2409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What loss function is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99592" y="3861048"/>
            <a:ext cx="7772400" cy="175260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altLang="ko-KR" b="1" dirty="0" smtClean="0"/>
              <a:t>Method to measure W : Loss function</a:t>
            </a:r>
          </a:p>
          <a:p>
            <a:pPr algn="l"/>
            <a:r>
              <a:rPr lang="en-US" altLang="ko-KR" b="1" dirty="0" smtClean="0"/>
              <a:t>Calculating loss function #1, #2</a:t>
            </a:r>
          </a:p>
          <a:p>
            <a:pPr algn="l"/>
            <a:r>
              <a:rPr lang="en-US" altLang="ko-KR" b="1" dirty="0" smtClean="0"/>
              <a:t>Question : Which one is better btw W and 2W ?</a:t>
            </a:r>
          </a:p>
          <a:p>
            <a:pPr algn="l"/>
            <a:r>
              <a:rPr lang="en-US" altLang="ko-KR" b="1" dirty="0" smtClean="0"/>
              <a:t>Occam’s Razor : the </a:t>
            </a:r>
            <a:r>
              <a:rPr lang="en-US" altLang="ko-KR" b="1" dirty="0"/>
              <a:t>s</a:t>
            </a:r>
            <a:r>
              <a:rPr lang="en-US" altLang="ko-KR" b="1" dirty="0" smtClean="0"/>
              <a:t>implest is the best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5134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b="1" dirty="0" smtClean="0"/>
              <a:t>Method to measure W : </a:t>
            </a:r>
            <a:br>
              <a:rPr lang="en-US" altLang="ko-KR" b="1" dirty="0" smtClean="0"/>
            </a:br>
            <a:r>
              <a:rPr lang="en-US" altLang="ko-KR" b="1" dirty="0" smtClean="0"/>
              <a:t>Loss function</a:t>
            </a:r>
            <a:endParaRPr lang="ko-KR" altLang="en-US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628800"/>
            <a:ext cx="8064896" cy="4536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04048" y="4427820"/>
            <a:ext cx="397833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General Equation of Loss Function</a:t>
            </a:r>
            <a:endParaRPr lang="ko-KR" altLang="en-US" b="1" dirty="0"/>
          </a:p>
        </p:txBody>
      </p:sp>
      <p:sp>
        <p:nvSpPr>
          <p:cNvPr id="5" name="직사각형 4"/>
          <p:cNvSpPr/>
          <p:nvPr/>
        </p:nvSpPr>
        <p:spPr>
          <a:xfrm>
            <a:off x="5220072" y="4869160"/>
            <a:ext cx="3384376" cy="8640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691680" y="5285075"/>
            <a:ext cx="11689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f(x_1, W)</a:t>
            </a:r>
            <a:endParaRPr lang="ko-KR" alt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927728" y="5285075"/>
            <a:ext cx="11689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f(x_2, W)</a:t>
            </a:r>
            <a:endParaRPr lang="ko-KR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125438" y="5285075"/>
            <a:ext cx="11689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f(x_3, W)</a:t>
            </a:r>
            <a:endParaRPr lang="ko-KR" altLang="en-US" b="1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67" t="72923" b="9307"/>
          <a:stretch/>
        </p:blipFill>
        <p:spPr bwMode="auto">
          <a:xfrm>
            <a:off x="6588224" y="7389440"/>
            <a:ext cx="3462500" cy="8061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33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214996"/>
            <a:ext cx="7452320" cy="41919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 smtClean="0"/>
              <a:t>Calculating loss function #1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EX) Multiclass SVM loss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2195736" y="5877272"/>
            <a:ext cx="3545972" cy="822504"/>
            <a:chOff x="5004047" y="3112920"/>
            <a:chExt cx="4342102" cy="1007170"/>
          </a:xfrm>
          <a:solidFill>
            <a:schemeClr val="bg1"/>
          </a:solidFill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067" t="72923" b="9307"/>
            <a:stretch/>
          </p:blipFill>
          <p:spPr bwMode="auto">
            <a:xfrm>
              <a:off x="5004047" y="3457990"/>
              <a:ext cx="3146560" cy="662100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5004048" y="3112920"/>
              <a:ext cx="4342101" cy="4145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 smtClean="0"/>
                <a:t>General Equation of Loss Function</a:t>
              </a:r>
              <a:endParaRPr lang="ko-KR" altLang="en-US" sz="1600" b="1" dirty="0"/>
            </a:p>
          </p:txBody>
        </p:sp>
      </p:grpSp>
      <p:cxnSp>
        <p:nvCxnSpPr>
          <p:cNvPr id="8" name="직선 화살표 연결선 7"/>
          <p:cNvCxnSpPr>
            <a:stCxn id="6" idx="0"/>
          </p:cNvCxnSpPr>
          <p:nvPr/>
        </p:nvCxnSpPr>
        <p:spPr>
          <a:xfrm flipV="1">
            <a:off x="3968723" y="5229200"/>
            <a:ext cx="1467373" cy="64807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518313" y="5658806"/>
            <a:ext cx="1723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Safety margin</a:t>
            </a:r>
            <a:endParaRPr lang="ko-KR" altLang="en-US" b="1" dirty="0"/>
          </a:p>
        </p:txBody>
      </p:sp>
      <p:cxnSp>
        <p:nvCxnSpPr>
          <p:cNvPr id="13" name="직선 화살표 연결선 12"/>
          <p:cNvCxnSpPr>
            <a:stCxn id="11" idx="0"/>
          </p:cNvCxnSpPr>
          <p:nvPr/>
        </p:nvCxnSpPr>
        <p:spPr>
          <a:xfrm flipV="1">
            <a:off x="7380312" y="5376869"/>
            <a:ext cx="0" cy="28193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818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/>
              <a:t>Calculating loss function #2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510" y="1628775"/>
            <a:ext cx="8192909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509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1878</TotalTime>
  <Words>610</Words>
  <Application>Microsoft Office PowerPoint</Application>
  <PresentationFormat>화면 슬라이드 쇼(4:3)</PresentationFormat>
  <Paragraphs>117</Paragraphs>
  <Slides>27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28" baseType="lpstr">
      <vt:lpstr>Office 테마</vt:lpstr>
      <vt:lpstr>Lecture 3: Loss functions and Optimization</vt:lpstr>
      <vt:lpstr>CONTENTS</vt:lpstr>
      <vt:lpstr>Why we need loss function</vt:lpstr>
      <vt:lpstr>Recall &amp; Our Aim</vt:lpstr>
      <vt:lpstr>Measuring W</vt:lpstr>
      <vt:lpstr>What loss function is</vt:lpstr>
      <vt:lpstr>Method to measure W :  Loss function</vt:lpstr>
      <vt:lpstr>Calculating loss function #1</vt:lpstr>
      <vt:lpstr>Calculating loss function #2</vt:lpstr>
      <vt:lpstr>Question:  Which one is better btw W and 2W ,when both make L=0 ?</vt:lpstr>
      <vt:lpstr>Occam’s Razor:  the Simplest is the best</vt:lpstr>
      <vt:lpstr>What type of loss function we can pick</vt:lpstr>
      <vt:lpstr>Regularization types</vt:lpstr>
      <vt:lpstr>L2 Regularization</vt:lpstr>
      <vt:lpstr>Softmax classifier  (Multinomial logistic regression) #1</vt:lpstr>
      <vt:lpstr>Softmax classifier  (Multinomial logistic regression) #2</vt:lpstr>
      <vt:lpstr>Softmax classifier  (Multinomial logistic regression) #3</vt:lpstr>
      <vt:lpstr>SVM vs Softmax</vt:lpstr>
      <vt:lpstr>SVM vs Softmax</vt:lpstr>
      <vt:lpstr>정리</vt:lpstr>
      <vt:lpstr>How can we find “W” that can decrease Loss in practice?</vt:lpstr>
      <vt:lpstr>Follow the slope of loss function</vt:lpstr>
      <vt:lpstr>Gradient Descent #1</vt:lpstr>
      <vt:lpstr>Gradient Descent #2</vt:lpstr>
      <vt:lpstr>Gradient Descent #3</vt:lpstr>
      <vt:lpstr>How can we use gradient descent in a large dataset ?</vt:lpstr>
      <vt:lpstr>Q &amp; 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3: Loss functions and Optimization</dc:title>
  <dc:creator>wjsakfh</dc:creator>
  <cp:lastModifiedBy>wjsakfh</cp:lastModifiedBy>
  <cp:revision>33</cp:revision>
  <dcterms:created xsi:type="dcterms:W3CDTF">2019-07-13T13:10:07Z</dcterms:created>
  <dcterms:modified xsi:type="dcterms:W3CDTF">2019-07-22T14:18:19Z</dcterms:modified>
</cp:coreProperties>
</file>

<file path=docProps/thumbnail.jpeg>
</file>